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934" r:id="rId2"/>
    <p:sldId id="1616" r:id="rId3"/>
    <p:sldId id="1928" r:id="rId4"/>
    <p:sldId id="1833" r:id="rId5"/>
    <p:sldId id="1602" r:id="rId6"/>
    <p:sldId id="1929" r:id="rId7"/>
    <p:sldId id="1930" r:id="rId8"/>
    <p:sldId id="1932" r:id="rId9"/>
    <p:sldId id="1931" r:id="rId10"/>
    <p:sldId id="1917" r:id="rId1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ABAF"/>
    <a:srgbClr val="378C9B"/>
    <a:srgbClr val="00ABAF"/>
    <a:srgbClr val="6F6F6F"/>
    <a:srgbClr val="AE0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068"/>
    <p:restoredTop sz="95707" autoAdjust="0"/>
  </p:normalViewPr>
  <p:slideViewPr>
    <p:cSldViewPr snapToGrid="0" snapToObjects="1">
      <p:cViewPr varScale="1">
        <p:scale>
          <a:sx n="113" d="100"/>
          <a:sy n="113" d="100"/>
        </p:scale>
        <p:origin x="8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F9879-7AEE-42F8-AB81-84B8B9725ACA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819F8-A3C7-416D-BCB5-C6F575FF42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2850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4DB46-9B04-4B49-B64F-92B8AD124D44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B881F-B88D-4750-A078-A241FA04EB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5383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B881F-B88D-4750-A078-A241FA04EBBF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0857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B881F-B88D-4750-A078-A241FA04EBB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163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1725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3495-BF1D-4725-9762-5BD1DFA199FD}" type="datetime1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A444-6C63-BA4A-BF25-4453B3B49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5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7552-06BB-41E4-B650-B0A501B95465}" type="datetime1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A444-6C63-BA4A-BF25-4453B3B49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73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991C-E869-4FC8-9010-D023F53CE458}" type="datetime1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A444-6C63-BA4A-BF25-4453B3B49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11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D9646-AA19-4D0F-8E0A-3EB7F169B956}" type="datetime1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A444-6C63-BA4A-BF25-4453B3B49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85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1EBB-F9FB-4097-A5EC-1566DA977E67}" type="datetime1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A444-6C63-BA4A-BF25-4453B3B49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8126-8402-4186-8A05-E6B047616215}" type="datetime1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A444-6C63-BA4A-BF25-4453B3B49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14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A29D-5DA0-4A54-A53B-04B020313280}" type="datetime1">
              <a:rPr lang="en-US" smtClean="0"/>
              <a:t>9/19/23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A444-6C63-BA4A-BF25-4453B3B49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0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B6D5D-2342-4632-A0AD-3DA166256816}" type="datetime1">
              <a:rPr lang="en-US" smtClean="0"/>
              <a:t>9/19/23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A444-6C63-BA4A-BF25-4453B3B49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21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D554-702E-47AC-BB49-6BE191F90612}" type="datetime1">
              <a:rPr lang="en-US" smtClean="0"/>
              <a:t>9/19/23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A444-6C63-BA4A-BF25-4453B3B49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4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F128-D347-4A24-8686-9A144DA6D7A8}" type="datetime1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A444-6C63-BA4A-BF25-4453B3B49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9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4667-96A5-4292-9FD2-18B99A113695}" type="datetime1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A444-6C63-BA4A-BF25-4453B3B49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08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04222-6890-4AFD-A531-1A296D5E08FC}" type="datetime1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EA444-6C63-BA4A-BF25-4453B3B49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69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jakub.kral@portamedica.cz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portamedica.cz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neuePM.jpg">
            <a:extLst>
              <a:ext uri="{FF2B5EF4-FFF2-40B4-BE49-F238E27FC236}">
                <a16:creationId xmlns:a16="http://schemas.microsoft.com/office/drawing/2014/main" id="{709A914A-7B30-FF46-9C0D-5066A43C0F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674" y="308802"/>
            <a:ext cx="8532921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cs-CZ" sz="2400" b="1" cap="all" dirty="0">
                <a:solidFill>
                  <a:srgbClr val="6F6F6F"/>
                </a:solidFill>
                <a:latin typeface="Candara" panose="020E0502030303020204" pitchFamily="34" charset="0"/>
              </a:rPr>
              <a:t>Jak se připravit a jak maximálně využít výhody </a:t>
            </a:r>
            <a:endParaRPr lang="cs-CZ" sz="3200" b="1" cap="all" dirty="0">
              <a:solidFill>
                <a:srgbClr val="6F6F6F"/>
              </a:solidFill>
              <a:latin typeface="Candara" panose="020E0502030303020204" pitchFamily="34" charset="0"/>
            </a:endParaRPr>
          </a:p>
          <a:p>
            <a:r>
              <a:rPr lang="cs-CZ" sz="3600" b="1" cap="all" dirty="0">
                <a:solidFill>
                  <a:srgbClr val="00ABAF"/>
                </a:solidFill>
                <a:latin typeface="Candara" panose="020E0502030303020204" pitchFamily="34" charset="0"/>
              </a:rPr>
              <a:t>UDI </a:t>
            </a:r>
            <a:r>
              <a:rPr lang="cs-CZ" sz="2800" b="1" cap="all" dirty="0">
                <a:solidFill>
                  <a:srgbClr val="6F6F6F"/>
                </a:solidFill>
                <a:latin typeface="Candara" panose="020E0502030303020204" pitchFamily="34" charset="0"/>
              </a:rPr>
              <a:t>a</a:t>
            </a:r>
            <a:r>
              <a:rPr lang="cs-CZ" sz="3600" b="1" cap="all" dirty="0">
                <a:solidFill>
                  <a:srgbClr val="00ABAF"/>
                </a:solidFill>
                <a:latin typeface="Candara" panose="020E0502030303020204" pitchFamily="34" charset="0"/>
              </a:rPr>
              <a:t> EUDAMED </a:t>
            </a:r>
            <a:endParaRPr lang="cs-CZ" sz="3200" b="1" cap="all" dirty="0">
              <a:solidFill>
                <a:srgbClr val="6F6F6F"/>
              </a:solidFill>
              <a:latin typeface="Candara" panose="020E0502030303020204" pitchFamily="34" charset="0"/>
            </a:endParaRPr>
          </a:p>
          <a:p>
            <a:r>
              <a:rPr lang="cs-CZ" sz="2400" b="1" cap="all" dirty="0">
                <a:solidFill>
                  <a:srgbClr val="6F6F6F"/>
                </a:solidFill>
                <a:latin typeface="Candara" panose="020E0502030303020204" pitchFamily="34" charset="0"/>
              </a:rPr>
              <a:t>u zdravotnických prostředků ve veřejných zakázkách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B39082AF-EE26-2643-BD4C-6709F07C53A7}"/>
              </a:ext>
            </a:extLst>
          </p:cNvPr>
          <p:cNvSpPr txBox="1"/>
          <p:nvPr/>
        </p:nvSpPr>
        <p:spPr>
          <a:xfrm>
            <a:off x="241674" y="5533535"/>
            <a:ext cx="5176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ABAF"/>
                </a:solidFill>
                <a:latin typeface="Candara" panose="020E0502030303020204" pitchFamily="34" charset="0"/>
              </a:rPr>
              <a:t>Ing. Aleš Martinovský</a:t>
            </a:r>
          </a:p>
          <a:p>
            <a:r>
              <a:rPr lang="cs-CZ" sz="2000" dirty="0">
                <a:solidFill>
                  <a:srgbClr val="00ABAF"/>
                </a:solidFill>
                <a:latin typeface="Candara" panose="020E0502030303020204" pitchFamily="34" charset="0"/>
              </a:rPr>
              <a:t>Konference Veřejné zakázky ve zdravotnictví</a:t>
            </a:r>
          </a:p>
          <a:p>
            <a:r>
              <a:rPr lang="cs-CZ" sz="2000" dirty="0">
                <a:solidFill>
                  <a:srgbClr val="00ABAF"/>
                </a:solidFill>
                <a:latin typeface="Candara" panose="020E0502030303020204" pitchFamily="34" charset="0"/>
              </a:rPr>
              <a:t>FN Olomouc | 19. 9. 2023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184852D-3CBA-9A4C-9CD6-42CCEF134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529" y="5966335"/>
            <a:ext cx="3275325" cy="72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neuePM.jpg">
            <a:extLst>
              <a:ext uri="{FF2B5EF4-FFF2-40B4-BE49-F238E27FC236}">
                <a16:creationId xmlns:a16="http://schemas.microsoft.com/office/drawing/2014/main" id="{709A914A-7B30-FF46-9C0D-5066A43C0F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144" y="0"/>
            <a:ext cx="10290144" cy="6859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8769" y="223259"/>
            <a:ext cx="56383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9EA7"/>
                </a:solidFill>
                <a:latin typeface="Candara" panose="020E0502030303020204" pitchFamily="34" charset="0"/>
              </a:rPr>
              <a:t>DĚKUJI ZA POZORNOST</a:t>
            </a:r>
          </a:p>
          <a:p>
            <a:endParaRPr lang="cs-CZ" b="1" dirty="0">
              <a:solidFill>
                <a:srgbClr val="009EA7"/>
              </a:solidFill>
              <a:latin typeface="Candara" panose="020E0502030303020204" pitchFamily="34" charset="0"/>
            </a:endParaRPr>
          </a:p>
          <a:p>
            <a:r>
              <a:rPr lang="cs-CZ" sz="2400" b="1" dirty="0">
                <a:solidFill>
                  <a:srgbClr val="009EA7"/>
                </a:solidFill>
                <a:latin typeface="Candara" panose="020E0502030303020204" pitchFamily="34" charset="0"/>
                <a:hlinkClick r:id="rId3"/>
              </a:rPr>
              <a:t>ales.martinovsky@portamedica.cz</a:t>
            </a:r>
            <a:endParaRPr lang="cs-CZ" sz="2400" b="1" dirty="0">
              <a:solidFill>
                <a:srgbClr val="009EA7"/>
              </a:solidFill>
              <a:latin typeface="Candara" panose="020E0502030303020204" pitchFamily="34" charset="0"/>
            </a:endParaRPr>
          </a:p>
          <a:p>
            <a:endParaRPr lang="cs-CZ" b="1" dirty="0">
              <a:solidFill>
                <a:srgbClr val="009EA7"/>
              </a:solidFill>
              <a:latin typeface="Candara" panose="020E0502030303020204" pitchFamily="34" charset="0"/>
            </a:endParaRPr>
          </a:p>
          <a:p>
            <a:r>
              <a:rPr lang="cs-CZ" sz="2400" b="1" dirty="0">
                <a:solidFill>
                  <a:srgbClr val="009EA7"/>
                </a:solidFill>
                <a:latin typeface="Candara" panose="020E0502030303020204" pitchFamily="34" charset="0"/>
                <a:hlinkClick r:id="rId4"/>
              </a:rPr>
              <a:t>www.portamedica.cz</a:t>
            </a:r>
            <a:r>
              <a:rPr lang="cs-CZ" sz="2400" b="1" dirty="0">
                <a:solidFill>
                  <a:srgbClr val="009EA7"/>
                </a:solidFill>
                <a:latin typeface="Candara" panose="020E0502030303020204" pitchFamily="34" charset="0"/>
              </a:rPr>
              <a:t>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799DAA-6223-A840-AD4E-04F9D73EA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24" y="5933582"/>
            <a:ext cx="3018163" cy="6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7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0" y="6424590"/>
            <a:ext cx="9144000" cy="365125"/>
          </a:xfrm>
        </p:spPr>
        <p:txBody>
          <a:bodyPr/>
          <a:lstStyle/>
          <a:p>
            <a:pPr algn="ctr"/>
            <a:fld id="{232EA444-6C63-BA4A-BF25-4453B3B49A06}" type="slidenum">
              <a:rPr lang="en-US" b="1" smtClean="0">
                <a:latin typeface="Candara" panose="020E0502030303020204" pitchFamily="34" charset="0"/>
              </a:rPr>
              <a:pPr algn="ctr"/>
              <a:t>2</a:t>
            </a:fld>
            <a:endParaRPr lang="en-US" b="1">
              <a:latin typeface="Candara" panose="020E0502030303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A105AC-FEDF-D947-AEA2-6FC4A3B1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325587"/>
          </a:xfrm>
          <a:solidFill>
            <a:srgbClr val="00ABAF"/>
          </a:solidFill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Candara" panose="020E0502030303020204" pitchFamily="34" charset="0"/>
              </a:rPr>
              <a:t>Přínosy a problémy nové regulace </a:t>
            </a:r>
            <a:br>
              <a:rPr lang="cs-CZ" sz="3200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r>
              <a:rPr lang="cs-CZ" sz="2400" dirty="0">
                <a:solidFill>
                  <a:schemeClr val="bg1"/>
                </a:solidFill>
                <a:latin typeface="Candara" panose="020E0502030303020204" pitchFamily="34" charset="0"/>
              </a:rPr>
              <a:t>pro poskytovatele zdravotních služeb</a:t>
            </a:r>
            <a:endParaRPr lang="cs-CZ" sz="32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Obrázek 7">
            <a:extLst>
              <a:ext uri="{FF2B5EF4-FFF2-40B4-BE49-F238E27FC236}">
                <a16:creationId xmlns:a16="http://schemas.microsoft.com/office/drawing/2014/main" id="{F5B2B4A4-E326-2948-8D62-0E173B95D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673" y="6093296"/>
            <a:ext cx="519478" cy="520836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85A011E-1798-234D-9A1F-24B69A222C6C}"/>
              </a:ext>
            </a:extLst>
          </p:cNvPr>
          <p:cNvSpPr txBox="1">
            <a:spLocks/>
          </p:cNvSpPr>
          <p:nvPr/>
        </p:nvSpPr>
        <p:spPr>
          <a:xfrm>
            <a:off x="236849" y="1547787"/>
            <a:ext cx="8670302" cy="2285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000" b="1" i="1" dirty="0">
                <a:solidFill>
                  <a:srgbClr val="00ABAF"/>
                </a:solidFill>
                <a:latin typeface="+mj-lt"/>
              </a:rPr>
              <a:t>2 hlavní přínosy</a:t>
            </a:r>
          </a:p>
          <a:p>
            <a:pPr marL="457200" indent="-4572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Celosvětově </a:t>
            </a:r>
            <a:r>
              <a:rPr lang="cs-CZ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jednoznačná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identifikace (BUDI, UDI, SRN) 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sym typeface="Wingdings" pitchFamily="2" charset="2"/>
              </a:rPr>
              <a:t> EUDAMED</a:t>
            </a:r>
          </a:p>
          <a:p>
            <a:pPr marL="457200" indent="-4572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Sledovatelnost (</a:t>
            </a:r>
            <a:r>
              <a:rPr lang="cs-CZ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tracebility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) prostředků 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sym typeface="Wingdings" pitchFamily="2" charset="2"/>
              </a:rPr>
              <a:t> UDI DI+PI</a:t>
            </a:r>
          </a:p>
        </p:txBody>
      </p:sp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FCC82D54-64A0-6A43-9A36-12039C4A9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49" y="3104614"/>
            <a:ext cx="4335151" cy="3249100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09A95E9C-37DD-ACC2-9C69-7193086D9F55}"/>
              </a:ext>
            </a:extLst>
          </p:cNvPr>
          <p:cNvSpPr txBox="1">
            <a:spLocks/>
          </p:cNvSpPr>
          <p:nvPr/>
        </p:nvSpPr>
        <p:spPr>
          <a:xfrm>
            <a:off x="4620837" y="3075057"/>
            <a:ext cx="4488872" cy="2285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000" b="1" i="1" dirty="0">
                <a:solidFill>
                  <a:srgbClr val="C00000"/>
                </a:solidFill>
                <a:latin typeface="+mj-lt"/>
              </a:rPr>
              <a:t>2 zásadní chyby</a:t>
            </a:r>
          </a:p>
          <a:p>
            <a:pPr marL="457200" indent="-4572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sym typeface="Wingdings" pitchFamily="2" charset="2"/>
              </a:rPr>
              <a:t>EUDAMED</a:t>
            </a:r>
            <a:r>
              <a:rPr lang="cs-CZ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sym typeface="Wingdings" pitchFamily="2" charset="2"/>
              </a:rPr>
              <a:t> opožděn</a:t>
            </a:r>
          </a:p>
          <a:p>
            <a:pPr marL="457200" indent="-4572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sym typeface="Wingdings" pitchFamily="2" charset="2"/>
              </a:rPr>
              <a:t>UDI DI+PI není v přechodném období povinné pro tzv. </a:t>
            </a:r>
            <a:r>
              <a:rPr lang="cs-CZ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sym typeface="Wingdings" pitchFamily="2" charset="2"/>
              </a:rPr>
              <a:t>legacy</a:t>
            </a:r>
            <a:r>
              <a:rPr lang="cs-CZ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sym typeface="Wingdings" pitchFamily="2" charset="2"/>
              </a:rPr>
              <a:t> </a:t>
            </a:r>
            <a:r>
              <a:rPr lang="cs-CZ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sym typeface="Wingdings" pitchFamily="2" charset="2"/>
              </a:rPr>
              <a:t>devices</a:t>
            </a:r>
            <a:endParaRPr lang="cs-CZ" sz="20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313318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0" y="6424590"/>
            <a:ext cx="9144000" cy="365125"/>
          </a:xfrm>
        </p:spPr>
        <p:txBody>
          <a:bodyPr/>
          <a:lstStyle/>
          <a:p>
            <a:pPr algn="ctr"/>
            <a:fld id="{232EA444-6C63-BA4A-BF25-4453B3B49A06}" type="slidenum">
              <a:rPr lang="en-US" b="1" smtClean="0">
                <a:latin typeface="Candara" panose="020E0502030303020204" pitchFamily="34" charset="0"/>
              </a:rPr>
              <a:pPr algn="ctr"/>
              <a:t>3</a:t>
            </a:fld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1" y="0"/>
            <a:ext cx="9144000" cy="1534026"/>
          </a:xfrm>
          <a:prstGeom prst="rect">
            <a:avLst/>
          </a:prstGeom>
          <a:solidFill>
            <a:srgbClr val="00ABAF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800" dirty="0">
                <a:solidFill>
                  <a:schemeClr val="bg1"/>
                </a:solidFill>
              </a:rPr>
              <a:t>UDI je globální projekt</a:t>
            </a:r>
            <a:br>
              <a:rPr lang="cs-CZ" sz="2800" dirty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(</a:t>
            </a:r>
            <a:r>
              <a:rPr lang="cs-CZ" sz="2400" dirty="0" err="1">
                <a:solidFill>
                  <a:schemeClr val="bg1"/>
                </a:solidFill>
              </a:rPr>
              <a:t>Medical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Device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Regulators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Forum</a:t>
            </a:r>
            <a:r>
              <a:rPr lang="cs-CZ" sz="2400" dirty="0">
                <a:solidFill>
                  <a:schemeClr val="bg1"/>
                </a:solidFill>
              </a:rPr>
              <a:t>) </a:t>
            </a:r>
          </a:p>
        </p:txBody>
      </p:sp>
      <p:pic>
        <p:nvPicPr>
          <p:cNvPr id="3" name="Obrázek 2" descr="Obsah obrázku tabulka&#10;&#10;Popis byl vytvořen automaticky">
            <a:extLst>
              <a:ext uri="{FF2B5EF4-FFF2-40B4-BE49-F238E27FC236}">
                <a16:creationId xmlns:a16="http://schemas.microsoft.com/office/drawing/2014/main" id="{FF7F1854-67B9-E544-DA68-2BB39EC1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640533"/>
            <a:ext cx="7772400" cy="352070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8DAD04B-5F60-1D68-D8A5-9F4FC6E406A7}"/>
              </a:ext>
            </a:extLst>
          </p:cNvPr>
          <p:cNvSpPr txBox="1"/>
          <p:nvPr/>
        </p:nvSpPr>
        <p:spPr>
          <a:xfrm>
            <a:off x="422910" y="1781299"/>
            <a:ext cx="8721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Přidělování </a:t>
            </a:r>
            <a:r>
              <a:rPr lang="cs-CZ" b="1" u="sng" dirty="0"/>
              <a:t>globálně</a:t>
            </a:r>
            <a:r>
              <a:rPr lang="cs-CZ" b="1" dirty="0"/>
              <a:t> jednoznačných kódů  </a:t>
            </a:r>
            <a:r>
              <a:rPr lang="cs-CZ" b="1" dirty="0">
                <a:sym typeface="Wingdings" pitchFamily="2" charset="2"/>
              </a:rPr>
              <a:t> </a:t>
            </a:r>
            <a:r>
              <a:rPr lang="cs-CZ" b="1" dirty="0">
                <a:solidFill>
                  <a:srgbClr val="01ABAF"/>
                </a:solidFill>
                <a:sym typeface="Wingdings" pitchFamily="2" charset="2"/>
              </a:rPr>
              <a:t>UDI</a:t>
            </a:r>
            <a:endParaRPr lang="cs-CZ" b="1" dirty="0">
              <a:solidFill>
                <a:srgbClr val="01ABA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Kódy jsou registrovány v </a:t>
            </a:r>
            <a:r>
              <a:rPr lang="cs-CZ" b="1" u="sng" dirty="0"/>
              <a:t>regionální </a:t>
            </a:r>
            <a:r>
              <a:rPr lang="cs-CZ" b="1" dirty="0"/>
              <a:t>databázi – pro nás v EU </a:t>
            </a:r>
            <a:r>
              <a:rPr lang="cs-CZ" b="1" dirty="0">
                <a:sym typeface="Wingdings" pitchFamily="2" charset="2"/>
              </a:rPr>
              <a:t> </a:t>
            </a:r>
            <a:r>
              <a:rPr lang="cs-CZ" b="1" dirty="0">
                <a:solidFill>
                  <a:srgbClr val="01ABAF"/>
                </a:solidFill>
                <a:sym typeface="Wingdings" pitchFamily="2" charset="2"/>
              </a:rPr>
              <a:t>EUDAMED</a:t>
            </a:r>
            <a:endParaRPr lang="cs-CZ" b="1" dirty="0">
              <a:solidFill>
                <a:srgbClr val="01ABAF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C07EC88-97B8-0AE1-2821-9CD73487BB1C}"/>
              </a:ext>
            </a:extLst>
          </p:cNvPr>
          <p:cNvSpPr txBox="1"/>
          <p:nvPr/>
        </p:nvSpPr>
        <p:spPr>
          <a:xfrm>
            <a:off x="4429496" y="4524499"/>
            <a:ext cx="15319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4F79"/>
                </a:solidFill>
              </a:rPr>
              <a:t>EUDAMED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E962670-C809-7124-47B7-6BABCE1E253D}"/>
              </a:ext>
            </a:extLst>
          </p:cNvPr>
          <p:cNvSpPr txBox="1"/>
          <p:nvPr/>
        </p:nvSpPr>
        <p:spPr>
          <a:xfrm>
            <a:off x="795130" y="6187740"/>
            <a:ext cx="7527235" cy="338554"/>
          </a:xfrm>
          <a:prstGeom prst="rect">
            <a:avLst/>
          </a:prstGeom>
          <a:solidFill>
            <a:srgbClr val="00ABAF">
              <a:alpha val="5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>
                <a:solidFill>
                  <a:schemeClr val="bg1"/>
                </a:solidFill>
              </a:rPr>
              <a:t>Poděkování: Tento a další obrázky jsou převzaty z materiálů GS1.org</a:t>
            </a:r>
          </a:p>
        </p:txBody>
      </p:sp>
    </p:spTree>
    <p:extLst>
      <p:ext uri="{BB962C8B-B14F-4D97-AF65-F5344CB8AC3E}">
        <p14:creationId xmlns:p14="http://schemas.microsoft.com/office/powerpoint/2010/main" val="15827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6;p3">
            <a:extLst>
              <a:ext uri="{FF2B5EF4-FFF2-40B4-BE49-F238E27FC236}">
                <a16:creationId xmlns:a16="http://schemas.microsoft.com/office/drawing/2014/main" id="{B591B86E-04C8-FB4F-BA61-BE1F5A036D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9552" y="0"/>
            <a:ext cx="9144000" cy="1467556"/>
          </a:xfrm>
          <a:prstGeom prst="rect">
            <a:avLst/>
          </a:prstGeom>
          <a:solidFill>
            <a:srgbClr val="00ABAF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32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Příklady UDI</a:t>
            </a:r>
            <a:br>
              <a:rPr lang="cs-CZ" sz="32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cs-CZ" sz="24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(nikoliv BUDI)</a:t>
            </a:r>
            <a:endParaRPr sz="3200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702F45-C50D-8C42-927B-1747F24CF0D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fld id="{00000000-1234-1234-1234-123412341234}" type="slidenum">
              <a:rPr lang="cs-CZ"/>
              <a:pPr/>
              <a:t>4</a:t>
            </a:fld>
            <a:endParaRPr lang="cs-CZ" dirty="0"/>
          </a:p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C6BFAA-4957-4C45-9FD6-335812C525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4</a:t>
            </a:fld>
            <a:endParaRPr lang="cs-CZ"/>
          </a:p>
        </p:txBody>
      </p:sp>
      <p:pic>
        <p:nvPicPr>
          <p:cNvPr id="7" name="Google Shape;144;p3">
            <a:extLst>
              <a:ext uri="{FF2B5EF4-FFF2-40B4-BE49-F238E27FC236}">
                <a16:creationId xmlns:a16="http://schemas.microsoft.com/office/drawing/2014/main" id="{5DB56530-0EA3-344E-AA9A-BA76E17ABF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7673" y="6093296"/>
            <a:ext cx="519478" cy="5208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BA10397F-BE91-B143-BF8E-2D806F71D701}"/>
              </a:ext>
            </a:extLst>
          </p:cNvPr>
          <p:cNvGrpSpPr/>
          <p:nvPr/>
        </p:nvGrpSpPr>
        <p:grpSpPr>
          <a:xfrm>
            <a:off x="1114466" y="3880446"/>
            <a:ext cx="6915067" cy="2216767"/>
            <a:chOff x="683162" y="3759488"/>
            <a:chExt cx="7603709" cy="2773943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E01C97A2-D442-BE4E-8AA3-C83EA9A5A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9899" y="3915370"/>
              <a:ext cx="6407239" cy="1312171"/>
            </a:xfrm>
            <a:prstGeom prst="rect">
              <a:avLst/>
            </a:prstGeom>
          </p:spPr>
        </p:pic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D013D426-1FC3-2340-B4E8-83F893E57352}"/>
                </a:ext>
              </a:extLst>
            </p:cNvPr>
            <p:cNvGrpSpPr/>
            <p:nvPr/>
          </p:nvGrpSpPr>
          <p:grpSpPr>
            <a:xfrm>
              <a:off x="1294481" y="5236019"/>
              <a:ext cx="786586" cy="681094"/>
              <a:chOff x="1315295" y="5269586"/>
              <a:chExt cx="786586" cy="681094"/>
            </a:xfrm>
          </p:grpSpPr>
          <p:sp>
            <p:nvSpPr>
              <p:cNvPr id="9" name="Šestiúhelník 8">
                <a:extLst>
                  <a:ext uri="{FF2B5EF4-FFF2-40B4-BE49-F238E27FC236}">
                    <a16:creationId xmlns:a16="http://schemas.microsoft.com/office/drawing/2014/main" id="{6CE6E520-E6E8-9F49-B665-479B8B5E4647}"/>
                  </a:ext>
                </a:extLst>
              </p:cNvPr>
              <p:cNvSpPr/>
              <p:nvPr/>
            </p:nvSpPr>
            <p:spPr>
              <a:xfrm>
                <a:off x="1315295" y="5269586"/>
                <a:ext cx="769513" cy="681094"/>
              </a:xfrm>
              <a:prstGeom prst="hexagon">
                <a:avLst/>
              </a:prstGeom>
              <a:noFill/>
              <a:ln w="15875">
                <a:solidFill>
                  <a:srgbClr val="378C9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F7E9B66E-9F09-7942-8C69-0BC0D412F269}"/>
                  </a:ext>
                </a:extLst>
              </p:cNvPr>
              <p:cNvSpPr txBox="1"/>
              <p:nvPr/>
            </p:nvSpPr>
            <p:spPr>
              <a:xfrm>
                <a:off x="1382372" y="5425467"/>
                <a:ext cx="719509" cy="423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b="1" dirty="0">
                    <a:solidFill>
                      <a:srgbClr val="378C9B"/>
                    </a:solidFill>
                  </a:rPr>
                  <a:t>UDI 1</a:t>
                </a:r>
              </a:p>
            </p:txBody>
          </p:sp>
        </p:grpSp>
        <p:grpSp>
          <p:nvGrpSpPr>
            <p:cNvPr id="19" name="Skupina 18">
              <a:extLst>
                <a:ext uri="{FF2B5EF4-FFF2-40B4-BE49-F238E27FC236}">
                  <a16:creationId xmlns:a16="http://schemas.microsoft.com/office/drawing/2014/main" id="{2EC6E4BD-FCD1-704A-8085-430B07064F29}"/>
                </a:ext>
              </a:extLst>
            </p:cNvPr>
            <p:cNvGrpSpPr/>
            <p:nvPr/>
          </p:nvGrpSpPr>
          <p:grpSpPr>
            <a:xfrm>
              <a:off x="2775057" y="5227541"/>
              <a:ext cx="786586" cy="681094"/>
              <a:chOff x="2739443" y="5215717"/>
              <a:chExt cx="786586" cy="681094"/>
            </a:xfrm>
          </p:grpSpPr>
          <p:sp>
            <p:nvSpPr>
              <p:cNvPr id="11" name="Šestiúhelník 10">
                <a:extLst>
                  <a:ext uri="{FF2B5EF4-FFF2-40B4-BE49-F238E27FC236}">
                    <a16:creationId xmlns:a16="http://schemas.microsoft.com/office/drawing/2014/main" id="{A1EA6D03-E499-A943-8D58-1E49E546FBFE}"/>
                  </a:ext>
                </a:extLst>
              </p:cNvPr>
              <p:cNvSpPr/>
              <p:nvPr/>
            </p:nvSpPr>
            <p:spPr>
              <a:xfrm>
                <a:off x="2739443" y="5215717"/>
                <a:ext cx="769513" cy="681094"/>
              </a:xfrm>
              <a:prstGeom prst="hexagon">
                <a:avLst/>
              </a:prstGeom>
              <a:noFill/>
              <a:ln w="15875">
                <a:solidFill>
                  <a:srgbClr val="378C9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816DCC2B-6000-DD4E-9511-2A8AAD87A072}"/>
                  </a:ext>
                </a:extLst>
              </p:cNvPr>
              <p:cNvSpPr txBox="1"/>
              <p:nvPr/>
            </p:nvSpPr>
            <p:spPr>
              <a:xfrm>
                <a:off x="2806520" y="5371598"/>
                <a:ext cx="719509" cy="423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b="1" dirty="0">
                    <a:solidFill>
                      <a:srgbClr val="378C9B"/>
                    </a:solidFill>
                  </a:rPr>
                  <a:t>UDI 2</a:t>
                </a:r>
              </a:p>
            </p:txBody>
          </p:sp>
        </p:grpSp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0D426FE7-39EE-1344-B5AF-C6E641CD5E23}"/>
                </a:ext>
              </a:extLst>
            </p:cNvPr>
            <p:cNvGrpSpPr/>
            <p:nvPr/>
          </p:nvGrpSpPr>
          <p:grpSpPr>
            <a:xfrm>
              <a:off x="4342201" y="5227541"/>
              <a:ext cx="786586" cy="681094"/>
              <a:chOff x="4347885" y="5215717"/>
              <a:chExt cx="786586" cy="681094"/>
            </a:xfrm>
          </p:grpSpPr>
          <p:sp>
            <p:nvSpPr>
              <p:cNvPr id="13" name="Šestiúhelník 12">
                <a:extLst>
                  <a:ext uri="{FF2B5EF4-FFF2-40B4-BE49-F238E27FC236}">
                    <a16:creationId xmlns:a16="http://schemas.microsoft.com/office/drawing/2014/main" id="{63E955D7-5FD3-7C45-923D-81FBAFEDBB17}"/>
                  </a:ext>
                </a:extLst>
              </p:cNvPr>
              <p:cNvSpPr/>
              <p:nvPr/>
            </p:nvSpPr>
            <p:spPr>
              <a:xfrm>
                <a:off x="4347885" y="5215717"/>
                <a:ext cx="769513" cy="681094"/>
              </a:xfrm>
              <a:prstGeom prst="hexagon">
                <a:avLst/>
              </a:prstGeom>
              <a:noFill/>
              <a:ln w="15875">
                <a:solidFill>
                  <a:srgbClr val="378C9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CBF5CEFE-98E1-F34E-938C-A853FBD7B884}"/>
                  </a:ext>
                </a:extLst>
              </p:cNvPr>
              <p:cNvSpPr txBox="1"/>
              <p:nvPr/>
            </p:nvSpPr>
            <p:spPr>
              <a:xfrm>
                <a:off x="4414962" y="5371598"/>
                <a:ext cx="719509" cy="423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b="1" dirty="0">
                    <a:solidFill>
                      <a:srgbClr val="378C9B"/>
                    </a:solidFill>
                  </a:rPr>
                  <a:t>UDI 3</a:t>
                </a:r>
              </a:p>
            </p:txBody>
          </p:sp>
        </p:grp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68E075C3-AE35-BF48-8733-D05783B340A8}"/>
                </a:ext>
              </a:extLst>
            </p:cNvPr>
            <p:cNvGrpSpPr/>
            <p:nvPr/>
          </p:nvGrpSpPr>
          <p:grpSpPr>
            <a:xfrm>
              <a:off x="6296847" y="5227541"/>
              <a:ext cx="786586" cy="681094"/>
              <a:chOff x="6541546" y="5215717"/>
              <a:chExt cx="786586" cy="681094"/>
            </a:xfrm>
          </p:grpSpPr>
          <p:sp>
            <p:nvSpPr>
              <p:cNvPr id="15" name="Šestiúhelník 14">
                <a:extLst>
                  <a:ext uri="{FF2B5EF4-FFF2-40B4-BE49-F238E27FC236}">
                    <a16:creationId xmlns:a16="http://schemas.microsoft.com/office/drawing/2014/main" id="{E7FBED54-D1CB-3741-9979-0B03E18692D1}"/>
                  </a:ext>
                </a:extLst>
              </p:cNvPr>
              <p:cNvSpPr/>
              <p:nvPr/>
            </p:nvSpPr>
            <p:spPr>
              <a:xfrm>
                <a:off x="6541546" y="5215717"/>
                <a:ext cx="769513" cy="681094"/>
              </a:xfrm>
              <a:prstGeom prst="hexagon">
                <a:avLst/>
              </a:prstGeom>
              <a:noFill/>
              <a:ln w="15875">
                <a:solidFill>
                  <a:srgbClr val="378C9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A70C398B-C54E-064A-9660-EF8D68B654C8}"/>
                  </a:ext>
                </a:extLst>
              </p:cNvPr>
              <p:cNvSpPr txBox="1"/>
              <p:nvPr/>
            </p:nvSpPr>
            <p:spPr>
              <a:xfrm>
                <a:off x="6608623" y="5371598"/>
                <a:ext cx="719509" cy="423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b="1" dirty="0">
                    <a:solidFill>
                      <a:srgbClr val="378C9B"/>
                    </a:solidFill>
                  </a:rPr>
                  <a:t>UDI 4</a:t>
                </a:r>
              </a:p>
            </p:txBody>
          </p:sp>
        </p:grpSp>
        <p:sp>
          <p:nvSpPr>
            <p:cNvPr id="21" name="Zaoblený obdélník 20">
              <a:extLst>
                <a:ext uri="{FF2B5EF4-FFF2-40B4-BE49-F238E27FC236}">
                  <a16:creationId xmlns:a16="http://schemas.microsoft.com/office/drawing/2014/main" id="{03A7D2EA-3CB9-E740-AD4E-424B01EC3DF4}"/>
                </a:ext>
              </a:extLst>
            </p:cNvPr>
            <p:cNvSpPr/>
            <p:nvPr/>
          </p:nvSpPr>
          <p:spPr>
            <a:xfrm>
              <a:off x="683162" y="3759488"/>
              <a:ext cx="7603709" cy="2773943"/>
            </a:xfrm>
            <a:prstGeom prst="roundRect">
              <a:avLst/>
            </a:prstGeom>
            <a:noFill/>
            <a:ln>
              <a:solidFill>
                <a:srgbClr val="378C9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2EE22C7-A110-5248-A0FC-0CFFE674A704}"/>
              </a:ext>
            </a:extLst>
          </p:cNvPr>
          <p:cNvSpPr txBox="1"/>
          <p:nvPr/>
        </p:nvSpPr>
        <p:spPr>
          <a:xfrm>
            <a:off x="2664572" y="5671145"/>
            <a:ext cx="3986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rgbClr val="C00000"/>
                </a:solidFill>
              </a:rPr>
              <a:t>Každá úroveň balení musí mít své vlastní UDI</a:t>
            </a:r>
          </a:p>
        </p:txBody>
      </p:sp>
      <p:pic>
        <p:nvPicPr>
          <p:cNvPr id="24" name="Zástupný obsah 3">
            <a:extLst>
              <a:ext uri="{FF2B5EF4-FFF2-40B4-BE49-F238E27FC236}">
                <a16:creationId xmlns:a16="http://schemas.microsoft.com/office/drawing/2014/main" id="{88EB3E69-18F3-C245-AE06-452DF302B01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82638" y="1726693"/>
            <a:ext cx="3249615" cy="1920366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9A74C6B7-66F0-1748-9508-E5702D52A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355" y="1636944"/>
            <a:ext cx="2322287" cy="1749498"/>
          </a:xfrm>
          <a:prstGeom prst="rect">
            <a:avLst/>
          </a:prstGeom>
        </p:spPr>
      </p:pic>
      <p:sp>
        <p:nvSpPr>
          <p:cNvPr id="26" name="Zaoblený obdélník 25">
            <a:extLst>
              <a:ext uri="{FF2B5EF4-FFF2-40B4-BE49-F238E27FC236}">
                <a16:creationId xmlns:a16="http://schemas.microsoft.com/office/drawing/2014/main" id="{1D067258-55F9-AA45-BED7-E37A75C6998F}"/>
              </a:ext>
            </a:extLst>
          </p:cNvPr>
          <p:cNvSpPr/>
          <p:nvPr/>
        </p:nvSpPr>
        <p:spPr>
          <a:xfrm>
            <a:off x="4702629" y="1531405"/>
            <a:ext cx="3685044" cy="2216767"/>
          </a:xfrm>
          <a:prstGeom prst="roundRect">
            <a:avLst/>
          </a:prstGeom>
          <a:noFill/>
          <a:ln>
            <a:solidFill>
              <a:srgbClr val="378C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aoblený obdélník 26">
            <a:extLst>
              <a:ext uri="{FF2B5EF4-FFF2-40B4-BE49-F238E27FC236}">
                <a16:creationId xmlns:a16="http://schemas.microsoft.com/office/drawing/2014/main" id="{1F5EC797-E6B8-AE40-83AE-C846C305E297}"/>
              </a:ext>
            </a:extLst>
          </p:cNvPr>
          <p:cNvSpPr/>
          <p:nvPr/>
        </p:nvSpPr>
        <p:spPr>
          <a:xfrm>
            <a:off x="177808" y="1576165"/>
            <a:ext cx="4325312" cy="2223117"/>
          </a:xfrm>
          <a:prstGeom prst="roundRect">
            <a:avLst/>
          </a:prstGeom>
          <a:noFill/>
          <a:ln>
            <a:solidFill>
              <a:srgbClr val="378C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8404A252-915F-C84A-9DAC-DE5F98E25017}"/>
              </a:ext>
            </a:extLst>
          </p:cNvPr>
          <p:cNvSpPr txBox="1"/>
          <p:nvPr/>
        </p:nvSpPr>
        <p:spPr>
          <a:xfrm>
            <a:off x="4755767" y="2201651"/>
            <a:ext cx="1264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C00000"/>
                </a:solidFill>
              </a:rPr>
              <a:t>Přímé značení na prostředku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1A558CF7-7FFD-A741-81D7-B797AFB67E04}"/>
              </a:ext>
            </a:extLst>
          </p:cNvPr>
          <p:cNvSpPr txBox="1"/>
          <p:nvPr/>
        </p:nvSpPr>
        <p:spPr>
          <a:xfrm>
            <a:off x="3535523" y="2201650"/>
            <a:ext cx="106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C00000"/>
                </a:solidFill>
              </a:rPr>
              <a:t>Lineární vs.</a:t>
            </a:r>
          </a:p>
          <a:p>
            <a:r>
              <a:rPr lang="cs-CZ" sz="1600" b="1" dirty="0">
                <a:solidFill>
                  <a:srgbClr val="C00000"/>
                </a:solidFill>
              </a:rPr>
              <a:t>2D kód</a:t>
            </a:r>
          </a:p>
        </p:txBody>
      </p:sp>
    </p:spTree>
    <p:extLst>
      <p:ext uri="{BB962C8B-B14F-4D97-AF65-F5344CB8AC3E}">
        <p14:creationId xmlns:p14="http://schemas.microsoft.com/office/powerpoint/2010/main" val="317678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7673" y="6093296"/>
            <a:ext cx="519478" cy="52083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"/>
          <p:cNvSpPr txBox="1">
            <a:spLocks noGrp="1"/>
          </p:cNvSpPr>
          <p:nvPr>
            <p:ph type="sldNum" idx="12"/>
          </p:nvPr>
        </p:nvSpPr>
        <p:spPr>
          <a:xfrm>
            <a:off x="0" y="6424590"/>
            <a:ext cx="914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 b="1">
                <a:latin typeface="Candara"/>
                <a:ea typeface="Candara"/>
                <a:cs typeface="Candara"/>
                <a:sym typeface="Candara"/>
              </a:rPr>
              <a:t>5</a:t>
            </a:fld>
            <a:endParaRPr b="1" dirty="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6" name="Google Shape;146;p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3999" cy="1320329"/>
          </a:xfrm>
          <a:prstGeom prst="rect">
            <a:avLst/>
          </a:prstGeom>
          <a:solidFill>
            <a:srgbClr val="00ABAF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/>
            <a:r>
              <a:rPr lang="cs-CZ" sz="3200" dirty="0">
                <a:solidFill>
                  <a:schemeClr val="lt1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Kde hledat </a:t>
            </a:r>
            <a:r>
              <a:rPr lang="cs-CZ" sz="3200" b="1" i="1" dirty="0">
                <a:solidFill>
                  <a:schemeClr val="lt1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UDI</a:t>
            </a:r>
            <a:r>
              <a:rPr lang="cs-CZ" sz="3200" dirty="0">
                <a:solidFill>
                  <a:schemeClr val="lt1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 a kde </a:t>
            </a:r>
            <a:r>
              <a:rPr lang="cs-CZ" sz="3200" b="1" i="1" dirty="0">
                <a:solidFill>
                  <a:schemeClr val="lt1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základní UDI</a:t>
            </a:r>
            <a:r>
              <a:rPr lang="cs-CZ" sz="3200" dirty="0">
                <a:solidFill>
                  <a:schemeClr val="lt1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 (BUDI)?</a:t>
            </a:r>
            <a:endParaRPr sz="3200" dirty="0">
              <a:solidFill>
                <a:schemeClr val="lt1"/>
              </a:solidFill>
              <a:latin typeface="Candara" panose="020E0502030303020204" pitchFamily="34" charset="0"/>
              <a:ea typeface="Candara"/>
              <a:cs typeface="Candara"/>
              <a:sym typeface="Candara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222BCFB-DCBF-DF4C-BB8A-707962EE9EDC}"/>
              </a:ext>
            </a:extLst>
          </p:cNvPr>
          <p:cNvSpPr txBox="1"/>
          <p:nvPr/>
        </p:nvSpPr>
        <p:spPr>
          <a:xfrm>
            <a:off x="422475" y="1181879"/>
            <a:ext cx="82990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800" b="1" dirty="0">
              <a:latin typeface="Candara" panose="020E0502030303020204" pitchFamily="34" charset="0"/>
            </a:endParaRPr>
          </a:p>
          <a:p>
            <a:r>
              <a:rPr lang="cs-CZ" sz="2000" dirty="0">
                <a:latin typeface="Candara" panose="020E0502030303020204" pitchFamily="34" charset="0"/>
              </a:rPr>
              <a:t>Kde se uvádí </a:t>
            </a:r>
            <a:r>
              <a:rPr lang="cs-CZ" sz="2000" b="1" dirty="0">
                <a:latin typeface="Candara" panose="020E0502030303020204" pitchFamily="34" charset="0"/>
              </a:rPr>
              <a:t>UDI-DI </a:t>
            </a:r>
            <a:r>
              <a:rPr lang="cs-CZ" sz="2000" dirty="0">
                <a:latin typeface="Candara" panose="020E0502030303020204" pitchFamily="34" charset="0"/>
              </a:rPr>
              <a:t>a kde</a:t>
            </a:r>
            <a:r>
              <a:rPr lang="cs-CZ" sz="2000" b="1" dirty="0">
                <a:latin typeface="Candara" panose="020E0502030303020204" pitchFamily="34" charset="0"/>
              </a:rPr>
              <a:t> základní UDI-DI:</a:t>
            </a:r>
            <a:endParaRPr lang="cs-CZ" sz="1800" dirty="0">
              <a:latin typeface="Candara" panose="020E0502030303020204" pitchFamily="34" charset="0"/>
            </a:endParaRPr>
          </a:p>
        </p:txBody>
      </p:sp>
      <p:graphicFrame>
        <p:nvGraphicFramePr>
          <p:cNvPr id="8" name="Zástupný obsah 4">
            <a:extLst>
              <a:ext uri="{FF2B5EF4-FFF2-40B4-BE49-F238E27FC236}">
                <a16:creationId xmlns:a16="http://schemas.microsoft.com/office/drawing/2014/main" id="{32769620-0653-D742-873A-6070905836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231998"/>
              </p:ext>
            </p:extLst>
          </p:nvPr>
        </p:nvGraphicFramePr>
        <p:xfrm>
          <a:off x="556709" y="2002930"/>
          <a:ext cx="8090703" cy="31824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96901">
                  <a:extLst>
                    <a:ext uri="{9D8B030D-6E8A-4147-A177-3AD203B41FA5}">
                      <a16:colId xmlns:a16="http://schemas.microsoft.com/office/drawing/2014/main" val="660306406"/>
                    </a:ext>
                  </a:extLst>
                </a:gridCol>
                <a:gridCol w="2696901">
                  <a:extLst>
                    <a:ext uri="{9D8B030D-6E8A-4147-A177-3AD203B41FA5}">
                      <a16:colId xmlns:a16="http://schemas.microsoft.com/office/drawing/2014/main" val="3425834459"/>
                    </a:ext>
                  </a:extLst>
                </a:gridCol>
                <a:gridCol w="2696901">
                  <a:extLst>
                    <a:ext uri="{9D8B030D-6E8A-4147-A177-3AD203B41FA5}">
                      <a16:colId xmlns:a16="http://schemas.microsoft.com/office/drawing/2014/main" val="700314649"/>
                    </a:ext>
                  </a:extLst>
                </a:gridCol>
              </a:tblGrid>
              <a:tr h="15733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cs-CZ" sz="20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cs-CZ" sz="2000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Základní UDI-DI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ABA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cs-CZ" sz="2000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UDI-DI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A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784029"/>
                  </a:ext>
                </a:extLst>
              </a:tr>
              <a:tr h="78980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cs-CZ" sz="2000" b="1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ÚČEL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ABA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Regulatorní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7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Identifikace a sledovatelnost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07085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cs-CZ" sz="2000" b="1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KDE SE UVÁDÍ?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ABA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EUDAMED, prohlášení o shodě, regulatorní dokumentace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7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Na prostředku a na všech úrovních balení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456835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cs-CZ" sz="2000" b="1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POUŽITÍ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ABA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Primární identifikace a identifikace </a:t>
                      </a:r>
                      <a:br>
                        <a:rPr lang="cs-CZ" sz="1400" b="1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</a:br>
                      <a:r>
                        <a:rPr lang="cs-CZ" sz="1400" b="1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v procesu posouzení shody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7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Dodavatelský řetězec, poskytovatelé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zdr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. služeb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371523"/>
                  </a:ext>
                </a:extLst>
              </a:tr>
              <a:tr h="193076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cs-CZ" sz="2000" b="1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cs-CZ" sz="2000" b="1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470149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4D936083-E63A-072B-5536-117CE7C9C3FD}"/>
              </a:ext>
            </a:extLst>
          </p:cNvPr>
          <p:cNvSpPr txBox="1"/>
          <p:nvPr/>
        </p:nvSpPr>
        <p:spPr>
          <a:xfrm>
            <a:off x="6461312" y="4865128"/>
            <a:ext cx="2125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BAF"/>
                </a:solidFill>
                <a:latin typeface="Candara" panose="020E0502030303020204" pitchFamily="34" charset="0"/>
              </a:rPr>
              <a:t>UDI-DI nemusí být </a:t>
            </a:r>
            <a:br>
              <a:rPr lang="cs-CZ" dirty="0">
                <a:solidFill>
                  <a:srgbClr val="00ABAF"/>
                </a:solidFill>
                <a:latin typeface="Candara" panose="020E0502030303020204" pitchFamily="34" charset="0"/>
              </a:rPr>
            </a:br>
            <a:r>
              <a:rPr lang="cs-CZ" dirty="0">
                <a:solidFill>
                  <a:srgbClr val="00ABAF"/>
                </a:solidFill>
                <a:latin typeface="Candara" panose="020E0502030303020204" pitchFamily="34" charset="0"/>
              </a:rPr>
              <a:t>v EU prohlášení </a:t>
            </a:r>
            <a:br>
              <a:rPr lang="cs-CZ" dirty="0">
                <a:solidFill>
                  <a:srgbClr val="00ABAF"/>
                </a:solidFill>
                <a:latin typeface="Candara" panose="020E0502030303020204" pitchFamily="34" charset="0"/>
              </a:rPr>
            </a:br>
            <a:r>
              <a:rPr lang="cs-CZ" dirty="0">
                <a:solidFill>
                  <a:srgbClr val="00ABAF"/>
                </a:solidFill>
                <a:latin typeface="Candara" panose="020E0502030303020204" pitchFamily="34" charset="0"/>
              </a:rPr>
              <a:t>o shodě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3E2A377-9E44-6A3A-EECC-6604D526E5B3}"/>
              </a:ext>
            </a:extLst>
          </p:cNvPr>
          <p:cNvSpPr txBox="1"/>
          <p:nvPr/>
        </p:nvSpPr>
        <p:spPr>
          <a:xfrm>
            <a:off x="3737610" y="4850173"/>
            <a:ext cx="1828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BAF"/>
                </a:solidFill>
                <a:latin typeface="Candara" panose="020E0502030303020204" pitchFamily="34" charset="0"/>
              </a:rPr>
              <a:t>Základní UDI-DI se neuvádí </a:t>
            </a:r>
            <a:br>
              <a:rPr lang="cs-CZ" dirty="0">
                <a:solidFill>
                  <a:srgbClr val="00ABAF"/>
                </a:solidFill>
                <a:latin typeface="Candara" panose="020E0502030303020204" pitchFamily="34" charset="0"/>
              </a:rPr>
            </a:br>
            <a:r>
              <a:rPr lang="cs-CZ" dirty="0">
                <a:solidFill>
                  <a:srgbClr val="00ABAF"/>
                </a:solidFill>
                <a:latin typeface="Candara" panose="020E0502030303020204" pitchFamily="34" charset="0"/>
              </a:rPr>
              <a:t>na označení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030E636-938F-30B1-8618-3DC10BA92674}"/>
              </a:ext>
            </a:extLst>
          </p:cNvPr>
          <p:cNvSpPr txBox="1"/>
          <p:nvPr/>
        </p:nvSpPr>
        <p:spPr>
          <a:xfrm>
            <a:off x="4887483" y="6006228"/>
            <a:ext cx="2650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00ABAF"/>
                </a:solidFill>
                <a:latin typeface="Candara" panose="020E0502030303020204" pitchFamily="34" charset="0"/>
              </a:rPr>
              <a:t>EUDAMED a dokumentace výrobce</a:t>
            </a:r>
          </a:p>
        </p:txBody>
      </p:sp>
      <p:sp>
        <p:nvSpPr>
          <p:cNvPr id="14" name="Pravá složená závorka 13">
            <a:extLst>
              <a:ext uri="{FF2B5EF4-FFF2-40B4-BE49-F238E27FC236}">
                <a16:creationId xmlns:a16="http://schemas.microsoft.com/office/drawing/2014/main" id="{29CE2115-9DD5-30F1-C95D-361C5F5E322A}"/>
              </a:ext>
            </a:extLst>
          </p:cNvPr>
          <p:cNvSpPr/>
          <p:nvPr/>
        </p:nvSpPr>
        <p:spPr>
          <a:xfrm rot="5400000">
            <a:off x="5911681" y="3683420"/>
            <a:ext cx="410817" cy="425152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200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2A105AC-FEDF-D947-AEA2-6FC4A3B1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325587"/>
          </a:xfrm>
          <a:solidFill>
            <a:srgbClr val="00ABAF"/>
          </a:solidFill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bg1"/>
                </a:solidFill>
                <a:latin typeface="Candara" panose="020E0502030303020204" pitchFamily="34" charset="0"/>
              </a:rPr>
              <a:t>Která část UDI je důležitá pro poskytovatele?</a:t>
            </a:r>
          </a:p>
        </p:txBody>
      </p:sp>
      <p:pic>
        <p:nvPicPr>
          <p:cNvPr id="6" name="Obrázek 7">
            <a:extLst>
              <a:ext uri="{FF2B5EF4-FFF2-40B4-BE49-F238E27FC236}">
                <a16:creationId xmlns:a16="http://schemas.microsoft.com/office/drawing/2014/main" id="{F5B2B4A4-E326-2948-8D62-0E173B95D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673" y="6093296"/>
            <a:ext cx="519478" cy="520836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AF84052E-9157-F813-1E8F-E8C079BA3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111" y="1444487"/>
            <a:ext cx="7600771" cy="3248080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1F428425-4E67-0DAC-1BB6-7CE1EB95C675}"/>
              </a:ext>
            </a:extLst>
          </p:cNvPr>
          <p:cNvSpPr/>
          <p:nvPr/>
        </p:nvSpPr>
        <p:spPr>
          <a:xfrm>
            <a:off x="649357" y="1563239"/>
            <a:ext cx="2093843" cy="5062330"/>
          </a:xfrm>
          <a:prstGeom prst="ellipse">
            <a:avLst/>
          </a:prstGeom>
          <a:noFill/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70C0"/>
              </a:solidFill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2907EED0-688C-7CE8-923B-7A76707026F5}"/>
              </a:ext>
            </a:extLst>
          </p:cNvPr>
          <p:cNvSpPr/>
          <p:nvPr/>
        </p:nvSpPr>
        <p:spPr>
          <a:xfrm>
            <a:off x="2743201" y="1596887"/>
            <a:ext cx="4717774" cy="506233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90F50F0-D15A-DA4F-83EE-402D99BA91AB}"/>
              </a:ext>
            </a:extLst>
          </p:cNvPr>
          <p:cNvSpPr txBox="1"/>
          <p:nvPr/>
        </p:nvSpPr>
        <p:spPr>
          <a:xfrm>
            <a:off x="935915" y="4692567"/>
            <a:ext cx="2266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Veřejné zakázky,</a:t>
            </a:r>
          </a:p>
          <a:p>
            <a:r>
              <a:rPr lang="cs-CZ" dirty="0">
                <a:solidFill>
                  <a:srgbClr val="0070C0"/>
                </a:solidFill>
              </a:rPr>
              <a:t>nákup,</a:t>
            </a:r>
          </a:p>
          <a:p>
            <a:r>
              <a:rPr lang="cs-CZ" dirty="0">
                <a:solidFill>
                  <a:srgbClr val="0070C0"/>
                </a:solidFill>
              </a:rPr>
              <a:t>logistika,</a:t>
            </a:r>
          </a:p>
          <a:p>
            <a:r>
              <a:rPr lang="cs-CZ" dirty="0">
                <a:solidFill>
                  <a:srgbClr val="0070C0"/>
                </a:solidFill>
              </a:rPr>
              <a:t>sledovatelnost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C8EE65C-1B1D-83B8-3285-04984846EA8A}"/>
              </a:ext>
            </a:extLst>
          </p:cNvPr>
          <p:cNvSpPr txBox="1"/>
          <p:nvPr/>
        </p:nvSpPr>
        <p:spPr>
          <a:xfrm>
            <a:off x="4025347" y="4692567"/>
            <a:ext cx="31412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Logistika (FIFO, FEFO),</a:t>
            </a:r>
          </a:p>
          <a:p>
            <a:r>
              <a:rPr lang="cs-CZ" dirty="0">
                <a:solidFill>
                  <a:srgbClr val="FF0000"/>
                </a:solidFill>
              </a:rPr>
              <a:t>sledovatelnost</a:t>
            </a:r>
          </a:p>
          <a:p>
            <a:r>
              <a:rPr lang="cs-CZ" sz="1600" b="1" i="1" dirty="0">
                <a:solidFill>
                  <a:srgbClr val="FF0000"/>
                </a:solidFill>
                <a:sym typeface="Wingdings" pitchFamily="2" charset="2"/>
              </a:rPr>
              <a:t> mimo rozsah tohoto příspěvku</a:t>
            </a:r>
            <a:endParaRPr lang="cs-CZ" sz="1600" b="1" i="1" dirty="0">
              <a:solidFill>
                <a:srgbClr val="FF000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09D368A-4C12-2438-B998-1F20B6D77D3C}"/>
              </a:ext>
            </a:extLst>
          </p:cNvPr>
          <p:cNvSpPr txBox="1"/>
          <p:nvPr/>
        </p:nvSpPr>
        <p:spPr>
          <a:xfrm>
            <a:off x="6851374" y="6331835"/>
            <a:ext cx="1431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Zdroj: GS1.org</a:t>
            </a:r>
          </a:p>
        </p:txBody>
      </p:sp>
    </p:spTree>
    <p:extLst>
      <p:ext uri="{BB962C8B-B14F-4D97-AF65-F5344CB8AC3E}">
        <p14:creationId xmlns:p14="http://schemas.microsoft.com/office/powerpoint/2010/main" val="407708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0" y="6424590"/>
            <a:ext cx="9144000" cy="365125"/>
          </a:xfrm>
        </p:spPr>
        <p:txBody>
          <a:bodyPr/>
          <a:lstStyle/>
          <a:p>
            <a:pPr algn="ctr"/>
            <a:fld id="{232EA444-6C63-BA4A-BF25-4453B3B49A06}" type="slidenum">
              <a:rPr lang="en-US" b="1" smtClean="0">
                <a:latin typeface="Candara" panose="020E0502030303020204" pitchFamily="34" charset="0"/>
              </a:rPr>
              <a:pPr algn="ctr"/>
              <a:t>7</a:t>
            </a:fld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1" y="0"/>
            <a:ext cx="9144000" cy="1325021"/>
          </a:xfrm>
          <a:prstGeom prst="rect">
            <a:avLst/>
          </a:prstGeom>
          <a:solidFill>
            <a:srgbClr val="00ABAF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800" dirty="0">
                <a:solidFill>
                  <a:schemeClr val="bg1"/>
                </a:solidFill>
                <a:latin typeface="Candara" panose="020E0502030303020204" pitchFamily="34" charset="0"/>
              </a:rPr>
              <a:t>Schéma využití UDI-DI a databáze EUDAMED</a:t>
            </a:r>
          </a:p>
        </p:txBody>
      </p:sp>
      <p:pic>
        <p:nvPicPr>
          <p:cNvPr id="3" name="Obrázek 2" descr="Obsah obrázku diagram&#10;&#10;Popis byl vytvořen automaticky">
            <a:extLst>
              <a:ext uri="{FF2B5EF4-FFF2-40B4-BE49-F238E27FC236}">
                <a16:creationId xmlns:a16="http://schemas.microsoft.com/office/drawing/2014/main" id="{383A228C-048F-5181-EB40-469B90CD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753" y="3627342"/>
            <a:ext cx="9414265" cy="3248472"/>
          </a:xfrm>
          <a:prstGeom prst="rect">
            <a:avLst/>
          </a:prstGeom>
        </p:spPr>
      </p:pic>
      <p:sp>
        <p:nvSpPr>
          <p:cNvPr id="5" name="Magnetický disk 4">
            <a:extLst>
              <a:ext uri="{FF2B5EF4-FFF2-40B4-BE49-F238E27FC236}">
                <a16:creationId xmlns:a16="http://schemas.microsoft.com/office/drawing/2014/main" id="{31A037BD-3521-A2D6-9095-D2ACB4B45697}"/>
              </a:ext>
            </a:extLst>
          </p:cNvPr>
          <p:cNvSpPr/>
          <p:nvPr/>
        </p:nvSpPr>
        <p:spPr>
          <a:xfrm>
            <a:off x="1343891" y="2030681"/>
            <a:ext cx="807522" cy="1398319"/>
          </a:xfrm>
          <a:prstGeom prst="flowChartMagneticDisk">
            <a:avLst/>
          </a:prstGeom>
          <a:gradFill>
            <a:gsLst>
              <a:gs pos="0">
                <a:srgbClr val="C00000"/>
              </a:gs>
              <a:gs pos="100000">
                <a:srgbClr val="AE0233">
                  <a:alpha val="0"/>
                </a:srgb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Magnetický disk 6">
            <a:extLst>
              <a:ext uri="{FF2B5EF4-FFF2-40B4-BE49-F238E27FC236}">
                <a16:creationId xmlns:a16="http://schemas.microsoft.com/office/drawing/2014/main" id="{0829F618-35EC-141E-2593-208A4E70E40A}"/>
              </a:ext>
            </a:extLst>
          </p:cNvPr>
          <p:cNvSpPr/>
          <p:nvPr/>
        </p:nvSpPr>
        <p:spPr>
          <a:xfrm>
            <a:off x="2731325" y="1654409"/>
            <a:ext cx="651164" cy="752543"/>
          </a:xfrm>
          <a:prstGeom prst="flowChartMagneticDisk">
            <a:avLst/>
          </a:prstGeom>
          <a:gradFill>
            <a:gsLst>
              <a:gs pos="0">
                <a:srgbClr val="FF4F79"/>
              </a:gs>
              <a:gs pos="100000">
                <a:srgbClr val="FF4F79">
                  <a:alpha val="0"/>
                </a:srgb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 descr="Obsah obrázku text, computer, osoba, interiér&#10;&#10;Popis byl vytvořen automaticky">
            <a:extLst>
              <a:ext uri="{FF2B5EF4-FFF2-40B4-BE49-F238E27FC236}">
                <a16:creationId xmlns:a16="http://schemas.microsoft.com/office/drawing/2014/main" id="{70E4A3EE-E169-D78F-1395-B6D7229EF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807" y="1677206"/>
            <a:ext cx="1538298" cy="1025142"/>
          </a:xfrm>
          <a:prstGeom prst="rect">
            <a:avLst/>
          </a:prstGeom>
        </p:spPr>
      </p:pic>
      <p:sp>
        <p:nvSpPr>
          <p:cNvPr id="12" name="Magnetický disk 11">
            <a:extLst>
              <a:ext uri="{FF2B5EF4-FFF2-40B4-BE49-F238E27FC236}">
                <a16:creationId xmlns:a16="http://schemas.microsoft.com/office/drawing/2014/main" id="{8BE9DA90-05B4-02F6-BDF2-DD272A46DA63}"/>
              </a:ext>
            </a:extLst>
          </p:cNvPr>
          <p:cNvSpPr/>
          <p:nvPr/>
        </p:nvSpPr>
        <p:spPr>
          <a:xfrm>
            <a:off x="5196000" y="2738499"/>
            <a:ext cx="651164" cy="752543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ovací šipka 13">
            <a:extLst>
              <a:ext uri="{FF2B5EF4-FFF2-40B4-BE49-F238E27FC236}">
                <a16:creationId xmlns:a16="http://schemas.microsoft.com/office/drawing/2014/main" id="{AB28373A-D29C-5415-56ED-081D9C6129FD}"/>
              </a:ext>
            </a:extLst>
          </p:cNvPr>
          <p:cNvCxnSpPr/>
          <p:nvPr/>
        </p:nvCxnSpPr>
        <p:spPr>
          <a:xfrm flipV="1">
            <a:off x="2242456" y="2030680"/>
            <a:ext cx="376436" cy="2193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id="{0E09443A-3B89-8369-C6A4-4EDFD1A35EF8}"/>
              </a:ext>
            </a:extLst>
          </p:cNvPr>
          <p:cNvCxnSpPr>
            <a:cxnSpLocks/>
          </p:cNvCxnSpPr>
          <p:nvPr/>
        </p:nvCxnSpPr>
        <p:spPr>
          <a:xfrm flipH="1">
            <a:off x="2263063" y="2163878"/>
            <a:ext cx="396834" cy="2381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>
            <a:extLst>
              <a:ext uri="{FF2B5EF4-FFF2-40B4-BE49-F238E27FC236}">
                <a16:creationId xmlns:a16="http://schemas.microsoft.com/office/drawing/2014/main" id="{318606A9-C2D5-ABA5-972D-05387DD2DEFE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1343891" y="3429000"/>
            <a:ext cx="403761" cy="10220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>
            <a:extLst>
              <a:ext uri="{FF2B5EF4-FFF2-40B4-BE49-F238E27FC236}">
                <a16:creationId xmlns:a16="http://schemas.microsoft.com/office/drawing/2014/main" id="{581A5828-B8D2-F7C9-D1D8-E83410B7DCF5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2497106" y="2406952"/>
            <a:ext cx="559801" cy="19686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>
            <a:extLst>
              <a:ext uri="{FF2B5EF4-FFF2-40B4-BE49-F238E27FC236}">
                <a16:creationId xmlns:a16="http://schemas.microsoft.com/office/drawing/2014/main" id="{5266D1E4-9C37-3039-1DB6-03B71AA7D284}"/>
              </a:ext>
            </a:extLst>
          </p:cNvPr>
          <p:cNvCxnSpPr>
            <a:cxnSpLocks/>
            <a:stCxn id="11" idx="1"/>
            <a:endCxn id="7" idx="4"/>
          </p:cNvCxnSpPr>
          <p:nvPr/>
        </p:nvCxnSpPr>
        <p:spPr>
          <a:xfrm flipH="1" flipV="1">
            <a:off x="3382489" y="2030681"/>
            <a:ext cx="3071318" cy="159096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>
            <a:extLst>
              <a:ext uri="{FF2B5EF4-FFF2-40B4-BE49-F238E27FC236}">
                <a16:creationId xmlns:a16="http://schemas.microsoft.com/office/drawing/2014/main" id="{6A8F58D4-7587-69F3-1BEF-529C451F9A96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847164" y="2189777"/>
            <a:ext cx="606643" cy="5728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ovací šipka 31">
            <a:extLst>
              <a:ext uri="{FF2B5EF4-FFF2-40B4-BE49-F238E27FC236}">
                <a16:creationId xmlns:a16="http://schemas.microsoft.com/office/drawing/2014/main" id="{1810CAD1-C8F1-FFAB-6FE2-ABD9D8498408}"/>
              </a:ext>
            </a:extLst>
          </p:cNvPr>
          <p:cNvCxnSpPr>
            <a:cxnSpLocks/>
            <a:stCxn id="5" idx="4"/>
            <a:endCxn id="12" idx="2"/>
          </p:cNvCxnSpPr>
          <p:nvPr/>
        </p:nvCxnSpPr>
        <p:spPr>
          <a:xfrm>
            <a:off x="2151413" y="2729841"/>
            <a:ext cx="3044587" cy="3849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šipka 47">
            <a:extLst>
              <a:ext uri="{FF2B5EF4-FFF2-40B4-BE49-F238E27FC236}">
                <a16:creationId xmlns:a16="http://schemas.microsoft.com/office/drawing/2014/main" id="{F33C6F97-0F7B-5C04-0565-A6CDE74B041F}"/>
              </a:ext>
            </a:extLst>
          </p:cNvPr>
          <p:cNvCxnSpPr>
            <a:cxnSpLocks/>
          </p:cNvCxnSpPr>
          <p:nvPr/>
        </p:nvCxnSpPr>
        <p:spPr>
          <a:xfrm flipV="1">
            <a:off x="4589357" y="3491042"/>
            <a:ext cx="486226" cy="8845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ovací šipka 48">
            <a:extLst>
              <a:ext uri="{FF2B5EF4-FFF2-40B4-BE49-F238E27FC236}">
                <a16:creationId xmlns:a16="http://schemas.microsoft.com/office/drawing/2014/main" id="{28072701-D3FE-FDAF-6652-80BCA6F7C148}"/>
              </a:ext>
            </a:extLst>
          </p:cNvPr>
          <p:cNvCxnSpPr>
            <a:cxnSpLocks/>
          </p:cNvCxnSpPr>
          <p:nvPr/>
        </p:nvCxnSpPr>
        <p:spPr>
          <a:xfrm flipH="1">
            <a:off x="4748493" y="3577764"/>
            <a:ext cx="447507" cy="8534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5D8F6E11-142D-188C-6B24-99752830D48C}"/>
              </a:ext>
            </a:extLst>
          </p:cNvPr>
          <p:cNvSpPr txBox="1"/>
          <p:nvPr/>
        </p:nvSpPr>
        <p:spPr>
          <a:xfrm>
            <a:off x="6275677" y="1350570"/>
            <a:ext cx="204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VEŘEJNÉ ZAKÁZKY</a:t>
            </a:r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837ACC52-BD5B-18AF-B6E9-F805549CC267}"/>
              </a:ext>
            </a:extLst>
          </p:cNvPr>
          <p:cNvSpPr txBox="1"/>
          <p:nvPr/>
        </p:nvSpPr>
        <p:spPr>
          <a:xfrm>
            <a:off x="5847164" y="2950060"/>
            <a:ext cx="204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Katalog nemocnice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D2967005-0984-3294-646C-5175A8AC14CF}"/>
              </a:ext>
            </a:extLst>
          </p:cNvPr>
          <p:cNvSpPr txBox="1"/>
          <p:nvPr/>
        </p:nvSpPr>
        <p:spPr>
          <a:xfrm>
            <a:off x="1055918" y="1711821"/>
            <a:ext cx="1475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AE0233"/>
                </a:solidFill>
              </a:rPr>
              <a:t>EUDAMED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B83130BC-4BC6-BCB1-3DD4-CF9C8422FABF}"/>
              </a:ext>
            </a:extLst>
          </p:cNvPr>
          <p:cNvSpPr txBox="1"/>
          <p:nvPr/>
        </p:nvSpPr>
        <p:spPr>
          <a:xfrm>
            <a:off x="2388247" y="1317825"/>
            <a:ext cx="1475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4F79"/>
                </a:solidFill>
              </a:rPr>
              <a:t>ISZP (SÚKL)</a:t>
            </a:r>
          </a:p>
        </p:txBody>
      </p:sp>
      <p:cxnSp>
        <p:nvCxnSpPr>
          <p:cNvPr id="60" name="Přímá spojovací šipka 59">
            <a:extLst>
              <a:ext uri="{FF2B5EF4-FFF2-40B4-BE49-F238E27FC236}">
                <a16:creationId xmlns:a16="http://schemas.microsoft.com/office/drawing/2014/main" id="{D3F4997A-07FA-97AC-54DF-3651B14A00A5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2201451" y="2189777"/>
            <a:ext cx="4252356" cy="48441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ovéPole 62">
            <a:extLst>
              <a:ext uri="{FF2B5EF4-FFF2-40B4-BE49-F238E27FC236}">
                <a16:creationId xmlns:a16="http://schemas.microsoft.com/office/drawing/2014/main" id="{87091592-788B-6F48-943C-C75A178FEF25}"/>
              </a:ext>
            </a:extLst>
          </p:cNvPr>
          <p:cNvSpPr txBox="1"/>
          <p:nvPr/>
        </p:nvSpPr>
        <p:spPr>
          <a:xfrm>
            <a:off x="4072385" y="1714356"/>
            <a:ext cx="1530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070C0"/>
                </a:solidFill>
              </a:rPr>
              <a:t>ověření distributora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5CF6E88E-DD10-22C1-7A4F-F205B24048F6}"/>
              </a:ext>
            </a:extLst>
          </p:cNvPr>
          <p:cNvSpPr txBox="1"/>
          <p:nvPr/>
        </p:nvSpPr>
        <p:spPr>
          <a:xfrm>
            <a:off x="3469412" y="2145051"/>
            <a:ext cx="1530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070C0"/>
                </a:solidFill>
              </a:rPr>
              <a:t>ověření prostředku</a:t>
            </a: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20275C8D-61A4-3E16-359E-609A28DA1693}"/>
              </a:ext>
            </a:extLst>
          </p:cNvPr>
          <p:cNvSpPr txBox="1"/>
          <p:nvPr/>
        </p:nvSpPr>
        <p:spPr>
          <a:xfrm>
            <a:off x="2985710" y="2642012"/>
            <a:ext cx="2330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070C0"/>
                </a:solidFill>
              </a:rPr>
              <a:t>získání validních dat o prostředku a výrobci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5C9B5DBC-C41B-C425-B376-7E9DFC242B8A}"/>
              </a:ext>
            </a:extLst>
          </p:cNvPr>
          <p:cNvSpPr txBox="1"/>
          <p:nvPr/>
        </p:nvSpPr>
        <p:spPr>
          <a:xfrm>
            <a:off x="164229" y="3439264"/>
            <a:ext cx="1530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070C0"/>
                </a:solidFill>
              </a:rPr>
              <a:t>povinnost výrobce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9A66E905-3C9E-D492-7DA7-618697824E4D}"/>
              </a:ext>
            </a:extLst>
          </p:cNvPr>
          <p:cNvSpPr txBox="1"/>
          <p:nvPr/>
        </p:nvSpPr>
        <p:spPr>
          <a:xfrm>
            <a:off x="1747708" y="3420787"/>
            <a:ext cx="1830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070C0"/>
                </a:solidFill>
              </a:rPr>
              <a:t>povinnost distributora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CF4867E-84DD-66AA-FCBB-071A8ABE9699}"/>
              </a:ext>
            </a:extLst>
          </p:cNvPr>
          <p:cNvSpPr txBox="1"/>
          <p:nvPr/>
        </p:nvSpPr>
        <p:spPr>
          <a:xfrm>
            <a:off x="7555976" y="6437875"/>
            <a:ext cx="1431235" cy="338554"/>
          </a:xfrm>
          <a:prstGeom prst="rect">
            <a:avLst/>
          </a:prstGeom>
          <a:solidFill>
            <a:schemeClr val="bg1">
              <a:alpha val="51216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Zdroj: GS1.org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C06EF0C-93B6-EE45-4F3B-6EA26A03698E}"/>
              </a:ext>
            </a:extLst>
          </p:cNvPr>
          <p:cNvSpPr txBox="1"/>
          <p:nvPr/>
        </p:nvSpPr>
        <p:spPr>
          <a:xfrm>
            <a:off x="1022790" y="2579841"/>
            <a:ext cx="147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6F6F6F"/>
                </a:solidFill>
              </a:rPr>
              <a:t>UDI</a:t>
            </a:r>
          </a:p>
          <a:p>
            <a:pPr algn="ctr"/>
            <a:r>
              <a:rPr lang="cs-CZ" dirty="0">
                <a:solidFill>
                  <a:srgbClr val="6F6F6F"/>
                </a:solidFill>
              </a:rPr>
              <a:t>BUDI</a:t>
            </a:r>
          </a:p>
        </p:txBody>
      </p:sp>
    </p:spTree>
    <p:extLst>
      <p:ext uri="{BB962C8B-B14F-4D97-AF65-F5344CB8AC3E}">
        <p14:creationId xmlns:p14="http://schemas.microsoft.com/office/powerpoint/2010/main" val="116615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55" grpId="0"/>
      <p:bldP spid="56" grpId="0"/>
      <p:bldP spid="57" grpId="0"/>
      <p:bldP spid="59" grpId="0"/>
      <p:bldP spid="63" grpId="0"/>
      <p:bldP spid="65" grpId="0"/>
      <p:bldP spid="66" grpId="0"/>
      <p:bldP spid="67" grpId="0"/>
      <p:bldP spid="68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4621" y="1447732"/>
            <a:ext cx="8582530" cy="4967620"/>
          </a:xfrm>
        </p:spPr>
        <p:txBody>
          <a:bodyPr>
            <a:noAutofit/>
          </a:bodyPr>
          <a:lstStyle/>
          <a:p>
            <a:pPr marL="0" indent="0" fontAlgn="base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2000" b="1" i="1" dirty="0">
                <a:solidFill>
                  <a:srgbClr val="000000"/>
                </a:solidFill>
              </a:rPr>
              <a:t>EUDAMED a UDI poskytuje:</a:t>
            </a:r>
          </a:p>
          <a:p>
            <a:pPr fontAlgn="base">
              <a:spcBef>
                <a:spcPts val="0"/>
              </a:spcBef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</a:rPr>
              <a:t>Ověření výrobce</a:t>
            </a:r>
          </a:p>
          <a:p>
            <a:pPr fontAlgn="base">
              <a:spcBef>
                <a:spcPts val="0"/>
              </a:spcBef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</a:rPr>
              <a:t>Ověření legálnosti ZP na trhu EU</a:t>
            </a:r>
          </a:p>
          <a:p>
            <a:pPr fontAlgn="base">
              <a:spcBef>
                <a:spcPts val="0"/>
              </a:spcBef>
              <a:spcAft>
                <a:spcPts val="800"/>
              </a:spcAft>
            </a:pPr>
            <a:r>
              <a:rPr lang="cs-CZ" sz="2000" u="sng" dirty="0">
                <a:solidFill>
                  <a:srgbClr val="000000"/>
                </a:solidFill>
              </a:rPr>
              <a:t>Ztotožnění</a:t>
            </a:r>
            <a:r>
              <a:rPr lang="cs-CZ" sz="2000" dirty="0">
                <a:solidFill>
                  <a:srgbClr val="000000"/>
                </a:solidFill>
              </a:rPr>
              <a:t> dokumentace </a:t>
            </a:r>
            <a:br>
              <a:rPr lang="cs-CZ" sz="2000" dirty="0">
                <a:solidFill>
                  <a:srgbClr val="000000"/>
                </a:solidFill>
              </a:rPr>
            </a:br>
            <a:r>
              <a:rPr lang="cs-CZ" sz="2000" dirty="0">
                <a:solidFill>
                  <a:srgbClr val="000000"/>
                </a:solidFill>
              </a:rPr>
              <a:t>prostředku a (fyzického) prostředku </a:t>
            </a:r>
          </a:p>
          <a:p>
            <a:pPr fontAlgn="base">
              <a:spcBef>
                <a:spcPts val="0"/>
              </a:spcBef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</a:rPr>
              <a:t>Ověření všech dostupných </a:t>
            </a:r>
            <a:br>
              <a:rPr lang="cs-CZ" sz="2000" dirty="0">
                <a:solidFill>
                  <a:srgbClr val="000000"/>
                </a:solidFill>
              </a:rPr>
            </a:br>
            <a:r>
              <a:rPr lang="cs-CZ" sz="2000" dirty="0">
                <a:solidFill>
                  <a:srgbClr val="000000"/>
                </a:solidFill>
              </a:rPr>
              <a:t>variant a jejich značení</a:t>
            </a:r>
          </a:p>
          <a:p>
            <a:pPr fontAlgn="base">
              <a:spcBef>
                <a:spcPts val="0"/>
              </a:spcBef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</a:rPr>
              <a:t>Ověření dovozců do EU</a:t>
            </a:r>
          </a:p>
          <a:p>
            <a:pPr fontAlgn="base">
              <a:spcBef>
                <a:spcPts val="0"/>
              </a:spcBef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</a:rPr>
              <a:t>Možnost požadovat uvedení BUDI a konkrétních UDI-DI do nabídky</a:t>
            </a:r>
          </a:p>
          <a:p>
            <a:pPr fontAlgn="base">
              <a:spcBef>
                <a:spcPts val="0"/>
              </a:spcBef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</a:rPr>
              <a:t>Jednoznačné </a:t>
            </a:r>
            <a:r>
              <a:rPr lang="cs-CZ" sz="2000" u="sng" dirty="0">
                <a:solidFill>
                  <a:srgbClr val="000000"/>
                </a:solidFill>
              </a:rPr>
              <a:t>ztotožnění</a:t>
            </a:r>
            <a:r>
              <a:rPr lang="cs-CZ" sz="2000" dirty="0">
                <a:solidFill>
                  <a:srgbClr val="000000"/>
                </a:solidFill>
              </a:rPr>
              <a:t> fyzického plnění zakázky s vítěznou nabídkou</a:t>
            </a:r>
          </a:p>
          <a:p>
            <a:pPr fontAlgn="base">
              <a:spcBef>
                <a:spcPts val="0"/>
              </a:spcBef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</a:rPr>
              <a:t>Pro objednávky bude výhodné využívat UDI-DI (náhrada katalogového čísla)</a:t>
            </a:r>
          </a:p>
          <a:p>
            <a:pPr marL="0" indent="0" fontAlgn="base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2000" b="1" i="1" dirty="0">
                <a:solidFill>
                  <a:srgbClr val="000000"/>
                </a:solidFill>
              </a:rPr>
              <a:t>ISZP (česká legislativní úprava) poskytuje:</a:t>
            </a:r>
          </a:p>
          <a:p>
            <a:pPr fontAlgn="base">
              <a:spcBef>
                <a:spcPts val="0"/>
              </a:spcBef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</a:rPr>
              <a:t>Ověření distributorů v ČR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A105AC-FEDF-D947-AEA2-6FC4A3B1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325587"/>
          </a:xfrm>
          <a:solidFill>
            <a:srgbClr val="00ABAF"/>
          </a:solidFill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bg1"/>
                </a:solidFill>
                <a:latin typeface="+mn-lt"/>
              </a:rPr>
              <a:t>Výhody využití UDI a EUDAMED pro nákup a veřejné zakázky</a:t>
            </a:r>
          </a:p>
        </p:txBody>
      </p:sp>
      <p:pic>
        <p:nvPicPr>
          <p:cNvPr id="6" name="Obrázek 7">
            <a:extLst>
              <a:ext uri="{FF2B5EF4-FFF2-40B4-BE49-F238E27FC236}">
                <a16:creationId xmlns:a16="http://schemas.microsoft.com/office/drawing/2014/main" id="{F5B2B4A4-E326-2948-8D62-0E173B95D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673" y="6093296"/>
            <a:ext cx="519478" cy="520836"/>
          </a:xfrm>
          <a:prstGeom prst="rect">
            <a:avLst/>
          </a:prstGeom>
        </p:spPr>
      </p:pic>
      <p:pic>
        <p:nvPicPr>
          <p:cNvPr id="3" name="Obrázek 2" descr="Obsah obrázku text, computer, osoba, interiér&#10;&#10;Popis byl vytvořen automaticky">
            <a:extLst>
              <a:ext uri="{FF2B5EF4-FFF2-40B4-BE49-F238E27FC236}">
                <a16:creationId xmlns:a16="http://schemas.microsoft.com/office/drawing/2014/main" id="{D106B4A8-FC69-05E7-A6E7-CE3EC302B4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47732"/>
            <a:ext cx="4425945" cy="294950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1538485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0" y="6424590"/>
            <a:ext cx="9144000" cy="365125"/>
          </a:xfrm>
        </p:spPr>
        <p:txBody>
          <a:bodyPr/>
          <a:lstStyle/>
          <a:p>
            <a:pPr algn="ctr"/>
            <a:fld id="{232EA444-6C63-BA4A-BF25-4453B3B49A06}" type="slidenum">
              <a:rPr lang="en-US" b="1" smtClean="0">
                <a:latin typeface="Candara" panose="020E0502030303020204" pitchFamily="34" charset="0"/>
              </a:rPr>
              <a:pPr algn="ctr"/>
              <a:t>9</a:t>
            </a:fld>
            <a:endParaRPr lang="en-US" b="1" dirty="0">
              <a:latin typeface="Candara" panose="020E0502030303020204" pitchFamily="34" charset="0"/>
            </a:endParaRPr>
          </a:p>
        </p:txBody>
      </p:sp>
      <p:pic>
        <p:nvPicPr>
          <p:cNvPr id="3" name="Obrázek 2" descr="Obsah obrázku Webové stránky&#10;&#10;Popis byl vytvořen automaticky">
            <a:extLst>
              <a:ext uri="{FF2B5EF4-FFF2-40B4-BE49-F238E27FC236}">
                <a16:creationId xmlns:a16="http://schemas.microsoft.com/office/drawing/2014/main" id="{F8FF586E-B9E5-D0C1-26BB-55B8E75FCE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-1" y="802837"/>
            <a:ext cx="11278444" cy="6679467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-1" y="0"/>
            <a:ext cx="9144000" cy="1374337"/>
          </a:xfrm>
          <a:prstGeom prst="rect">
            <a:avLst/>
          </a:prstGeom>
          <a:solidFill>
            <a:srgbClr val="00ABAF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800" dirty="0">
                <a:solidFill>
                  <a:schemeClr val="bg1"/>
                </a:solidFill>
                <a:latin typeface="Candara" panose="020E0502030303020204" pitchFamily="34" charset="0"/>
              </a:rPr>
              <a:t>Shrnutí závěrem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15F51D9-9861-762B-9E69-2A7EEE501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21" y="1371600"/>
            <a:ext cx="8582530" cy="4152212"/>
          </a:xfrm>
        </p:spPr>
        <p:txBody>
          <a:bodyPr>
            <a:noAutofit/>
          </a:bodyPr>
          <a:lstStyle/>
          <a:p>
            <a:pPr marL="0" indent="0" fontAlgn="base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2000" b="1" dirty="0">
                <a:solidFill>
                  <a:srgbClr val="000000"/>
                </a:solidFill>
              </a:rPr>
              <a:t>UDI a EUDAMED </a:t>
            </a:r>
          </a:p>
          <a:p>
            <a:pPr marL="0" indent="0" fontAlgn="base">
              <a:spcBef>
                <a:spcPts val="0"/>
              </a:spcBef>
              <a:spcAft>
                <a:spcPts val="800"/>
              </a:spcAft>
              <a:buNone/>
            </a:pPr>
            <a:endParaRPr lang="cs-CZ" sz="2000" b="1" dirty="0">
              <a:solidFill>
                <a:srgbClr val="000000"/>
              </a:solidFill>
            </a:endParaRPr>
          </a:p>
          <a:p>
            <a:pPr fontAlgn="base">
              <a:spcBef>
                <a:spcPts val="0"/>
              </a:spcBef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</a:rPr>
              <a:t>přináší výhodu jednoznačné </a:t>
            </a:r>
            <a:r>
              <a:rPr lang="cs-CZ" sz="2000" b="1" dirty="0">
                <a:solidFill>
                  <a:srgbClr val="00ABAF"/>
                </a:solidFill>
              </a:rPr>
              <a:t>identifikace a ztotožnění</a:t>
            </a:r>
            <a:r>
              <a:rPr lang="cs-CZ" sz="2000" dirty="0">
                <a:solidFill>
                  <a:srgbClr val="000000"/>
                </a:solidFill>
              </a:rPr>
              <a:t>,</a:t>
            </a:r>
          </a:p>
          <a:p>
            <a:pPr fontAlgn="base">
              <a:spcBef>
                <a:spcPts val="0"/>
              </a:spcBef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</a:rPr>
              <a:t>zpoždění </a:t>
            </a:r>
            <a:r>
              <a:rPr lang="cs-CZ" sz="2000" dirty="0" err="1">
                <a:solidFill>
                  <a:srgbClr val="000000"/>
                </a:solidFill>
              </a:rPr>
              <a:t>EUDAMEDu</a:t>
            </a:r>
            <a:r>
              <a:rPr lang="cs-CZ" sz="2000" dirty="0">
                <a:solidFill>
                  <a:srgbClr val="000000"/>
                </a:solidFill>
              </a:rPr>
              <a:t> je škoda, ale lze se bez něj obejít,</a:t>
            </a:r>
          </a:p>
          <a:p>
            <a:pPr fontAlgn="base">
              <a:spcBef>
                <a:spcPts val="0"/>
              </a:spcBef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</a:rPr>
              <a:t>postupný přechod výrobců na MDR přinese exponenciální </a:t>
            </a:r>
            <a:r>
              <a:rPr lang="cs-CZ" sz="2000" b="1" dirty="0">
                <a:solidFill>
                  <a:srgbClr val="00ABAF"/>
                </a:solidFill>
              </a:rPr>
              <a:t>nárůst UDI </a:t>
            </a:r>
            <a:r>
              <a:rPr lang="cs-CZ" sz="2000" dirty="0">
                <a:solidFill>
                  <a:srgbClr val="000000"/>
                </a:solidFill>
              </a:rPr>
              <a:t>na značení prostředků,</a:t>
            </a:r>
          </a:p>
          <a:p>
            <a:pPr fontAlgn="base">
              <a:spcBef>
                <a:spcPts val="0"/>
              </a:spcBef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</a:rPr>
              <a:t>na správné využití UDI je třeba se postupně připravit,</a:t>
            </a:r>
          </a:p>
          <a:p>
            <a:pPr fontAlgn="base">
              <a:spcBef>
                <a:spcPts val="0"/>
              </a:spcBef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</a:rPr>
              <a:t>umožní se tím nástup </a:t>
            </a:r>
            <a:r>
              <a:rPr lang="cs-CZ" sz="2000" b="1" dirty="0">
                <a:solidFill>
                  <a:srgbClr val="00ABAF"/>
                </a:solidFill>
              </a:rPr>
              <a:t>EDI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>
                <a:solidFill>
                  <a:srgbClr val="000000"/>
                </a:solidFill>
              </a:rPr>
              <a:t>ve zdravotnictví i </a:t>
            </a:r>
            <a:r>
              <a:rPr lang="cs-CZ" sz="2000" b="1" dirty="0">
                <a:solidFill>
                  <a:srgbClr val="00ABAF"/>
                </a:solidFill>
              </a:rPr>
              <a:t>sledovatelnost k pacientovi</a:t>
            </a:r>
            <a:r>
              <a:rPr lang="cs-CZ" sz="2000" dirty="0"/>
              <a:t>, třeba i na úrovni jednotky použití prostředku,</a:t>
            </a:r>
          </a:p>
          <a:p>
            <a:pPr fontAlgn="base">
              <a:spcBef>
                <a:spcPts val="0"/>
              </a:spcBef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</a:rPr>
              <a:t>vzhledem k náročnosti projektů na straně poskytovatelů zdravotních služeb je třeba </a:t>
            </a:r>
            <a:r>
              <a:rPr lang="cs-CZ" sz="2000" b="1" dirty="0">
                <a:solidFill>
                  <a:srgbClr val="00ABAF"/>
                </a:solidFill>
              </a:rPr>
              <a:t>začít s projekty již nyní!</a:t>
            </a:r>
          </a:p>
        </p:txBody>
      </p:sp>
    </p:spTree>
    <p:extLst>
      <p:ext uri="{BB962C8B-B14F-4D97-AF65-F5344CB8AC3E}">
        <p14:creationId xmlns:p14="http://schemas.microsoft.com/office/powerpoint/2010/main" val="284527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Vlastní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ABA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510</Words>
  <Application>Microsoft Macintosh PowerPoint</Application>
  <PresentationFormat>Předvádění na obrazovce (4:3)</PresentationFormat>
  <Paragraphs>101</Paragraphs>
  <Slides>10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Candara</vt:lpstr>
      <vt:lpstr>Office Theme</vt:lpstr>
      <vt:lpstr>Prezentace aplikace PowerPoint</vt:lpstr>
      <vt:lpstr>Přínosy a problémy nové regulace  pro poskytovatele zdravotních služeb</vt:lpstr>
      <vt:lpstr>Prezentace aplikace PowerPoint</vt:lpstr>
      <vt:lpstr>Příklady UDI (nikoliv BUDI)</vt:lpstr>
      <vt:lpstr>Kde hledat UDI a kde základní UDI (BUDI)?</vt:lpstr>
      <vt:lpstr>Která část UDI je důležitá pro poskytovatele?</vt:lpstr>
      <vt:lpstr>Prezentace aplikace PowerPoint</vt:lpstr>
      <vt:lpstr>Výhody využití UDI a EUDAMED pro nákup a veřejné zakázky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2022-01-14T12:54:27Z</cp:lastPrinted>
  <dcterms:created xsi:type="dcterms:W3CDTF">2015-02-16T23:37:54Z</dcterms:created>
  <dcterms:modified xsi:type="dcterms:W3CDTF">2023-09-19T09:31:30Z</dcterms:modified>
</cp:coreProperties>
</file>